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1" r:id="rId1"/>
  </p:sldMasterIdLst>
  <p:notesMasterIdLst>
    <p:notesMasterId r:id="rId13"/>
  </p:notesMasterIdLst>
  <p:handoutMasterIdLst>
    <p:handoutMasterId r:id="rId14"/>
  </p:handoutMasterIdLst>
  <p:sldIdLst>
    <p:sldId id="295" r:id="rId2"/>
    <p:sldId id="403" r:id="rId3"/>
    <p:sldId id="404" r:id="rId4"/>
    <p:sldId id="385" r:id="rId5"/>
    <p:sldId id="387" r:id="rId6"/>
    <p:sldId id="393" r:id="rId7"/>
    <p:sldId id="297" r:id="rId8"/>
    <p:sldId id="299" r:id="rId9"/>
    <p:sldId id="402" r:id="rId10"/>
    <p:sldId id="401" r:id="rId11"/>
    <p:sldId id="379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697" autoAdjust="0"/>
  </p:normalViewPr>
  <p:slideViewPr>
    <p:cSldViewPr>
      <p:cViewPr>
        <p:scale>
          <a:sx n="75" d="100"/>
          <a:sy n="75" d="100"/>
        </p:scale>
        <p:origin x="-3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E883812-44CF-4024-8DC7-5F6CBC9226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B11B32-4940-4BE5-9CAE-E4F25862FE6F}" type="datetimeFigureOut">
              <a:rPr lang="en-US"/>
              <a:pPr/>
              <a:t>04/04/2018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391369-CF3F-4808-B073-37F25C2B42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8F9BF77-EDC8-4C48-B397-8318CBCB01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452E2-685E-47CE-ABA8-879A82EF48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45933D1-2A45-4F2C-8365-DEDCCB7129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9F87467-7327-4FB1-A357-8E36E9B995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916B525-8CB9-4419-8455-1E2F25F8B0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270C3-EFE7-465B-B095-91D29E60C9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ADEC618-2597-4919-98A6-9EB470F30F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C6E501A-8B48-4FB6-A600-2E3428B437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EA5AEF-64AF-47CD-A514-55F559498E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BAF27E4-0805-4F9F-9090-88F9932783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1F08DEE-E179-456F-BFB0-5D1752438A6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fld id="{C4068138-EB36-40D5-91A5-274843D0D4E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914400"/>
            <a:ext cx="6324600" cy="2362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z="5000" i="1" u="sng" smtClean="0"/>
              <a:t>Avon Public Schools</a:t>
            </a:r>
            <a:r>
              <a:rPr lang="en-US" altLang="en-US" sz="5000" smtClean="0"/>
              <a:t/>
            </a:r>
            <a:br>
              <a:rPr lang="en-US" altLang="en-US" sz="5000" smtClean="0"/>
            </a:br>
            <a:r>
              <a:rPr lang="en-US" altLang="en-US" sz="2800" smtClean="0"/>
              <a:t>To Educate All Students to be Life Long Learners and Responsible Citizens in a Global Society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733800" y="4343400"/>
            <a:ext cx="4876800" cy="13716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i="1" smtClean="0"/>
              <a:t>FY2019 Operating Budget</a:t>
            </a:r>
          </a:p>
        </p:txBody>
      </p:sp>
      <p:pic>
        <p:nvPicPr>
          <p:cNvPr id="15363" name="Picture 6" descr="C:\Users\Admin\AppData\Local\Microsoft\Windows\Temporary Internet Files\Content.IE5\QGRBEYZ6\MC900432582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004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050" y="504825"/>
            <a:ext cx="8596313" cy="584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Thank you to the Town of Avon</a:t>
            </a:r>
          </a:p>
        </p:txBody>
      </p:sp>
      <p:sp>
        <p:nvSpPr>
          <p:cNvPr id="25602" name="Content Placeholder 6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114300" indent="0" eaLnBrk="1" hangingPunct="1">
              <a:buFont typeface="Arial" charset="0"/>
              <a:buNone/>
            </a:pPr>
            <a:r>
              <a:rPr lang="en-US" altLang="en-US" sz="3600" smtClean="0"/>
              <a:t>Because of your generous support, the Avon Public Schools is able to continue offering its students a “World Class” education.</a:t>
            </a:r>
          </a:p>
        </p:txBody>
      </p:sp>
      <p:pic>
        <p:nvPicPr>
          <p:cNvPr id="25603" name="Picture 2" descr="C:\Users\Admin\AppData\Local\Microsoft\Windows\Temporary Internet Files\Content.IE5\QGRBEYZ6\MC91021633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9388" y="3352800"/>
            <a:ext cx="5611812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Enrollment 2008 - 2017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2889250"/>
          <a:ext cx="8504238" cy="1853150"/>
        </p:xfrm>
        <a:graphic>
          <a:graphicData uri="http://schemas.openxmlformats.org/drawingml/2006/table">
            <a:tbl>
              <a:tblPr/>
              <a:tblGrid>
                <a:gridCol w="1008063"/>
                <a:gridCol w="719137"/>
                <a:gridCol w="703263"/>
                <a:gridCol w="728662"/>
                <a:gridCol w="728663"/>
                <a:gridCol w="741362"/>
                <a:gridCol w="825500"/>
                <a:gridCol w="812800"/>
                <a:gridCol w="682625"/>
                <a:gridCol w="814388"/>
                <a:gridCol w="739775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 1, 2008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 1, 2009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 1, 2010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 1, 2011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 1, 2012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 1, 2013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 1, 2014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 1, 2015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 1, 2016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 1, 2017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RESIDENT STUDENTS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563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568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587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577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573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552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553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541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533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558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CHOICE STUDENTS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179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193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168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STUDENTS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753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749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774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756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747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740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741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734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714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726</a:t>
                      </a:r>
                    </a:p>
                  </a:txBody>
                  <a:tcPr marL="9112" marR="9112" marT="911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Local  Contribution 2013 - 2018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Clr>
                <a:srgbClr val="D16349"/>
              </a:buClr>
            </a:pPr>
            <a:endParaRPr lang="en-US" altLang="en-US" smtClean="0">
              <a:solidFill>
                <a:srgbClr val="000000"/>
              </a:solidFill>
            </a:endParaRPr>
          </a:p>
          <a:p>
            <a:endParaRPr lang="en-US" altLang="en-US" smtClean="0"/>
          </a:p>
        </p:txBody>
      </p:sp>
      <p:sp>
        <p:nvSpPr>
          <p:cNvPr id="17411" name="Content Placeholder 2"/>
          <p:cNvSpPr txBox="1">
            <a:spLocks/>
          </p:cNvSpPr>
          <p:nvPr/>
        </p:nvSpPr>
        <p:spPr bwMode="auto">
          <a:xfrm>
            <a:off x="304800" y="1524000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endParaRPr lang="en-US" altLang="en-US" sz="2700">
              <a:solidFill>
                <a:srgbClr val="000000"/>
              </a:solidFill>
              <a:latin typeface="Georgia" pitchFamily="18" charset="0"/>
            </a:endParaRPr>
          </a:p>
          <a:p>
            <a: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n-US" altLang="en-US" sz="2700">
              <a:latin typeface="Georg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1625" y="2873375"/>
          <a:ext cx="8534400" cy="1898655"/>
        </p:xfrm>
        <a:graphic>
          <a:graphicData uri="http://schemas.openxmlformats.org/drawingml/2006/table">
            <a:tbl>
              <a:tblPr/>
              <a:tblGrid>
                <a:gridCol w="1574800"/>
                <a:gridCol w="1173163"/>
                <a:gridCol w="1222375"/>
                <a:gridCol w="1055687"/>
                <a:gridCol w="1127125"/>
                <a:gridCol w="1290638"/>
                <a:gridCol w="1090612"/>
              </a:tblGrid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FUNDING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ANNUAL TOWN MEETING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6,152,322.000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6,496,720.000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$ 6,786,758.000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7,055,328.000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7,457,481.000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7,883,879.000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SPECIAL TOWN MEETINGS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     -  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       -  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  -  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    -  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         -  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   -  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FY Local Spending</a:t>
                      </a:r>
                    </a:p>
                  </a:txBody>
                  <a:tcPr marL="8804" marR="8804" marT="8797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6,152,322.00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6,496,720.00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6,786,758.00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7,055,328.00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7,457,481.00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7,883,879.00 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4%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5.6%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4.5%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4%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5.7%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5.8%</a:t>
                      </a:r>
                    </a:p>
                  </a:txBody>
                  <a:tcPr marL="8804" marR="8804" marT="879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FY19 Budget Request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pPr eaLnBrk="1" hangingPunct="1"/>
            <a:r>
              <a:rPr lang="en-US" altLang="en-US" smtClean="0"/>
              <a:t> Total Town Request - $8,422,293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       </a:t>
            </a:r>
          </a:p>
          <a:p>
            <a:pPr eaLnBrk="1" hangingPunct="1"/>
            <a:r>
              <a:rPr lang="en-US" altLang="en-US" smtClean="0"/>
              <a:t> Total Choice Funds - $1,135,959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 Total Operating Budget – $9,558,252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        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pic>
        <p:nvPicPr>
          <p:cNvPr id="18435" name="Picture 4" descr="C:\Users\Kathy\AppData\Local\Microsoft\Windows\Temporary Internet Files\Content.IE5\RRT11EEB\gotoschool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419600"/>
            <a:ext cx="32972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Other Anticipated Funds Applied to Operating Budget</a:t>
            </a:r>
            <a:br>
              <a:rPr lang="en-US" altLang="en-US" sz="2400" smtClean="0"/>
            </a:br>
            <a:r>
              <a:rPr lang="en-US" altLang="en-US" sz="2400" smtClean="0"/>
              <a:t>* Numbers are approximations at this time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Tuitions:  $10,000*</a:t>
            </a:r>
          </a:p>
          <a:p>
            <a:pPr eaLnBrk="1" hangingPunct="1"/>
            <a:endParaRPr lang="en-US" altLang="en-US" sz="3200" smtClean="0"/>
          </a:p>
          <a:p>
            <a:pPr eaLnBrk="1" hangingPunct="1"/>
            <a:r>
              <a:rPr lang="en-US" altLang="en-US" sz="3200" smtClean="0"/>
              <a:t>State and Federal Grants:  $296,000*</a:t>
            </a:r>
          </a:p>
          <a:p>
            <a:pPr eaLnBrk="1" hangingPunct="1"/>
            <a:endParaRPr lang="en-US" altLang="en-US" sz="3200" smtClean="0"/>
          </a:p>
        </p:txBody>
      </p:sp>
      <p:sp>
        <p:nvSpPr>
          <p:cNvPr id="19459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9460" name="Picture 5" descr="C:\Users\Admin\AppData\Local\Microsoft\Windows\INetCache\IE\5QR85RI8\CrowdFundedDiplomacy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295400"/>
            <a:ext cx="3657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Avon’s District Improvement Plan</a:t>
            </a:r>
          </a:p>
        </p:txBody>
      </p:sp>
      <p:sp>
        <p:nvSpPr>
          <p:cNvPr id="20482" name="Picture Placeholder 4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20483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/>
              <a:t>Goal 1:</a:t>
            </a:r>
            <a:r>
              <a:rPr lang="en-US" altLang="en-US" smtClean="0"/>
              <a:t> Fully implement with fidelity a tiered system of supports and services to meet the needs of all learners</a:t>
            </a:r>
          </a:p>
          <a:p>
            <a:pPr eaLnBrk="1" hangingPunct="1"/>
            <a:r>
              <a:rPr lang="en-US" altLang="en-US" b="1" u="sng" smtClean="0"/>
              <a:t>Goal 2:</a:t>
            </a:r>
            <a:r>
              <a:rPr lang="en-US" altLang="en-US" smtClean="0"/>
              <a:t> Improve student outcomes by emphasizing the importance of student growth and engagement.</a:t>
            </a:r>
          </a:p>
          <a:p>
            <a:pPr eaLnBrk="1" hangingPunct="1"/>
            <a:r>
              <a:rPr lang="en-US" altLang="en-US" b="1" u="sng" smtClean="0"/>
              <a:t>Goal 3:</a:t>
            </a:r>
            <a:r>
              <a:rPr lang="en-US" altLang="en-US" smtClean="0"/>
              <a:t> Ensure that all professional development engaged in by staff is of high quality and has a direct and substantial impact on student growth and achievement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Georgia" pitchFamily="18" charset="0"/>
              <a:buAutoNum type="arabicPeriod"/>
            </a:pPr>
            <a:endParaRPr lang="en-US" altLang="en-US" smtClean="0"/>
          </a:p>
        </p:txBody>
      </p:sp>
      <p:pic>
        <p:nvPicPr>
          <p:cNvPr id="20484" name="Picture 8" descr="C:\Users\Admin\AppData\Local\Microsoft\Windows\INetCache\IE\2X0CYUGN\Account_Plan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8800" y="609600"/>
            <a:ext cx="5740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</a:rPr>
              <a:t>Areas of Focus of the FY19 Budget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46275"/>
            <a:ext cx="7772400" cy="4911725"/>
          </a:xfrm>
        </p:spPr>
        <p:txBody>
          <a:bodyPr/>
          <a:lstStyle/>
          <a:p>
            <a:pPr eaLnBrk="1" hangingPunct="1"/>
            <a:r>
              <a:rPr lang="en-US" altLang="en-US" smtClean="0"/>
              <a:t>Maintain level of service and programming</a:t>
            </a:r>
          </a:p>
          <a:p>
            <a:pPr eaLnBrk="1" hangingPunct="1"/>
            <a:r>
              <a:rPr lang="en-US" altLang="en-US" smtClean="0"/>
              <a:t>Address issues associated with MCAS Performance</a:t>
            </a:r>
          </a:p>
          <a:p>
            <a:pPr eaLnBrk="1" hangingPunct="1"/>
            <a:r>
              <a:rPr lang="en-US" altLang="en-US" smtClean="0"/>
              <a:t>Support high quality learning through professional development </a:t>
            </a:r>
          </a:p>
          <a:p>
            <a:pPr eaLnBrk="1" hangingPunct="1"/>
            <a:r>
              <a:rPr lang="en-US" altLang="en-US" smtClean="0"/>
              <a:t>Maintain small class sizes</a:t>
            </a:r>
          </a:p>
          <a:p>
            <a:pPr eaLnBrk="1" hangingPunct="1"/>
            <a:r>
              <a:rPr lang="en-US" altLang="en-US" smtClean="0"/>
              <a:t>Address issues of building maintenance</a:t>
            </a:r>
          </a:p>
          <a:p>
            <a:pPr eaLnBrk="1" hangingPunct="1"/>
            <a:r>
              <a:rPr lang="en-US" altLang="en-US" smtClean="0"/>
              <a:t>Address issues of increases in fixed costs</a:t>
            </a:r>
          </a:p>
          <a:p>
            <a:pPr eaLnBrk="1" hangingPunct="1"/>
            <a:r>
              <a:rPr lang="en-US" altLang="en-US" smtClean="0"/>
              <a:t>Maintain currency in technology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pic>
        <p:nvPicPr>
          <p:cNvPr id="21507" name="Picture 4" descr="C:\Users\Admin\AppData\Local\Microsoft\Windows\Temporary Internet Files\Content.IE5\NFEUDBH5\MC9003825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279900"/>
            <a:ext cx="2120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>
                <a:solidFill>
                  <a:srgbClr val="7B9899"/>
                </a:solidFill>
              </a:rPr>
              <a:t>Areas of Focus of the FY19 Budget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57150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Support athletic programs and extracurricula activities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Meet the requirements under special education law and regulations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Address federal and state mandates specifically the educator evaluation system, the Massachusetts Common Core Curriculum, and the new testing initiatives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Ensure educational opportunities for all students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5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500" smtClean="0"/>
          </a:p>
          <a:p>
            <a:pPr eaLnBrk="1" hangingPunct="1">
              <a:lnSpc>
                <a:spcPct val="90000"/>
              </a:lnSpc>
            </a:pPr>
            <a:endParaRPr lang="en-US" altLang="en-US" sz="2500" smtClean="0"/>
          </a:p>
          <a:p>
            <a:pPr eaLnBrk="1" hangingPunct="1">
              <a:lnSpc>
                <a:spcPct val="90000"/>
              </a:lnSpc>
            </a:pPr>
            <a:endParaRPr lang="en-US" altLang="en-US" sz="2500" smtClean="0"/>
          </a:p>
        </p:txBody>
      </p:sp>
      <p:pic>
        <p:nvPicPr>
          <p:cNvPr id="22531" name="Picture 5" descr="C:\Users\Admin\AppData\Local\Microsoft\Windows\Temporary Internet Files\Content.IE5\KAEM3Q1C\MC9002327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75392">
            <a:off x="6569075" y="2413000"/>
            <a:ext cx="1944688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Fixed Costs vs. Supplies &amp; Expenses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600200"/>
          <a:ext cx="8077200" cy="4578372"/>
        </p:xfrm>
        <a:graphic>
          <a:graphicData uri="http://schemas.openxmlformats.org/drawingml/2006/table">
            <a:tbl>
              <a:tblPr/>
              <a:tblGrid>
                <a:gridCol w="4064000"/>
                <a:gridCol w="977900"/>
                <a:gridCol w="977900"/>
                <a:gridCol w="2057400"/>
              </a:tblGrid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 OF FIXED COST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TOWN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CHOICE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BUDGET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REQUEST FY2019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FY2019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FY2019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CONTRACTURAL SALARIES -  (Admin, Teachers, Stipends contractual,long,sick)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4,179,828.00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1,080,000.00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5,259,828.00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 SALARIES - (Cent Off,Secr,Facilities, Custodial,Aides non sped)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815,260.00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-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815,260.00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SERVICE CONTRACTS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65,700.00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-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65,700.00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TRANSPORTATION - (Includes reg salaries)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120,520.00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-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120,520.00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SPECIAL EDUCATION  - (Salaries, Transportation, Tuitions)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2,175,809.00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-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2,175,809.00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TOTAL FIXED COSTS</a:t>
                      </a:r>
                    </a:p>
                  </a:txBody>
                  <a:tcPr marL="6064" marR="6064" marT="606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7,357,117.00 </a:t>
                      </a:r>
                    </a:p>
                  </a:txBody>
                  <a:tcPr marL="6064" marR="6064" marT="606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1,080,000.00 </a:t>
                      </a:r>
                    </a:p>
                  </a:txBody>
                  <a:tcPr marL="6064" marR="6064" marT="606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8,437,117.00 </a:t>
                      </a:r>
                    </a:p>
                  </a:txBody>
                  <a:tcPr marL="6064" marR="6064" marT="606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MAKE UP OF DIFFERENCE AMOUNT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SUPPLIES AND EXPENSES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ADMINISTRATION - School Committee expenses, Central Office  supplies/expenses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66,684.00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-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66,684.00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TEACHING SERVICES - Teaching supplies/expenses, Principals Office supplies/expenses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239,314.00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-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239,314.00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-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INSTRUCTIONAL TECHNOLOGY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96,462.00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-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96,462.00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HEALTH SERVICES - SUPPLIES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9,700.00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9,700.00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ATHLETICS AND EXTRACURRICULAR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48,420.00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55,959.00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104,379.00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 AND MAINTENANCE - All contracted services/supplies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149,500.00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149,500.00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PROFESSIONAL DEVELOPMENT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37,500.00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-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37,500.00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TRANSPORTATION GAS AND MAINTENANCE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29,000.00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29,000.00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UTILITIES - Heat, Elec, &amp; Telephone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345,800.00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-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345,800.00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ACQUISITION , IMPROVEMENT - 7000 - All new and replacement of equipment - LEASE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42,796.00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      -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42,796.00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TOTAL SUPPLIES/EXPENSES</a:t>
                      </a:r>
                    </a:p>
                  </a:txBody>
                  <a:tcPr marL="6064" marR="6064" marT="606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1,065,176.00 </a:t>
                      </a:r>
                    </a:p>
                  </a:txBody>
                  <a:tcPr marL="6064" marR="6064" marT="606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55,959.00 </a:t>
                      </a:r>
                    </a:p>
                  </a:txBody>
                  <a:tcPr marL="6064" marR="6064" marT="606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1,121,135.00 </a:t>
                      </a:r>
                    </a:p>
                  </a:txBody>
                  <a:tcPr marL="6064" marR="6064" marT="606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TOTAL BUDGET FY2019</a:t>
                      </a:r>
                    </a:p>
                  </a:txBody>
                  <a:tcPr marL="6064" marR="6064" marT="606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8,422,293.00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1,135,959.00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9,558,252.00 </a:t>
                      </a:r>
                    </a:p>
                  </a:txBody>
                  <a:tcPr marL="6064" marR="6064" marT="6064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74746</TotalTime>
  <Words>744</Words>
  <Application>Microsoft Office PowerPoint</Application>
  <PresentationFormat>On-screen Show (4:3)</PresentationFormat>
  <Paragraphs>225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Georgia</vt:lpstr>
      <vt:lpstr>Wingdings 2</vt:lpstr>
      <vt:lpstr>Wingdings</vt:lpstr>
      <vt:lpstr>Calibri</vt:lpstr>
      <vt:lpstr>Civic</vt:lpstr>
      <vt:lpstr>Avon Public Schools To Educate All Students to be Life Long Learners and Responsible Citizens in a Global Society</vt:lpstr>
      <vt:lpstr>Enrollment 2008 - 2017</vt:lpstr>
      <vt:lpstr>Local  Contribution 2013 - 2018</vt:lpstr>
      <vt:lpstr>FY19 Budget Request</vt:lpstr>
      <vt:lpstr>Other Anticipated Funds Applied to Operating Budget * Numbers are approximations at this time</vt:lpstr>
      <vt:lpstr> Avon’s District Improvement Plan</vt:lpstr>
      <vt:lpstr>Areas of Focus of the FY19 Budget</vt:lpstr>
      <vt:lpstr>Areas of Focus of the FY19 Budget</vt:lpstr>
      <vt:lpstr>Fixed Costs vs. Supplies &amp; Expenses</vt:lpstr>
      <vt:lpstr>Slide 10</vt:lpstr>
      <vt:lpstr>Thank you to the Town of Avon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Admin</dc:creator>
  <cp:lastModifiedBy>DGreen</cp:lastModifiedBy>
  <cp:revision>150</cp:revision>
  <dcterms:created xsi:type="dcterms:W3CDTF">2004-01-04T16:01:31Z</dcterms:created>
  <dcterms:modified xsi:type="dcterms:W3CDTF">2018-04-04T20:54:52Z</dcterms:modified>
</cp:coreProperties>
</file>